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 id="264" r:id="rId10"/>
    <p:sldId id="272" r:id="rId11"/>
    <p:sldId id="265" r:id="rId12"/>
    <p:sldId id="273" r:id="rId13"/>
    <p:sldId id="266" r:id="rId14"/>
    <p:sldId id="267" r:id="rId15"/>
    <p:sldId id="268" r:id="rId16"/>
    <p:sldId id="269" r:id="rId17"/>
    <p:sldId id="270"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2057DE-DD36-45FC-9B96-14AFE268D445}" type="datetimeFigureOut">
              <a:rPr lang="en-US" smtClean="0"/>
              <a:t>3/25/2020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1607826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2057DE-DD36-45FC-9B96-14AFE268D445}" type="datetimeFigureOut">
              <a:rPr lang="en-US" smtClean="0"/>
              <a:t>3/25/2020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599161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2057DE-DD36-45FC-9B96-14AFE268D445}" type="datetimeFigureOut">
              <a:rPr lang="en-US" smtClean="0"/>
              <a:t>3/25/2020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3938399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2057DE-DD36-45FC-9B96-14AFE268D445}" type="datetimeFigureOut">
              <a:rPr lang="en-US" smtClean="0"/>
              <a:t>3/25/2020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276276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2057DE-DD36-45FC-9B96-14AFE268D445}" type="datetimeFigureOut">
              <a:rPr lang="en-US" smtClean="0"/>
              <a:t>3/25/2020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2488131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2057DE-DD36-45FC-9B96-14AFE268D445}" type="datetimeFigureOut">
              <a:rPr lang="en-US" smtClean="0"/>
              <a:t>3/25/2020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4239451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2057DE-DD36-45FC-9B96-14AFE268D445}" type="datetimeFigureOut">
              <a:rPr lang="en-US" smtClean="0"/>
              <a:t>3/25/2020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3183666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2057DE-DD36-45FC-9B96-14AFE268D445}" type="datetimeFigureOut">
              <a:rPr lang="en-US" smtClean="0"/>
              <a:t>3/25/2020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2432818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2057DE-DD36-45FC-9B96-14AFE268D445}" type="datetimeFigureOut">
              <a:rPr lang="en-US" smtClean="0"/>
              <a:t>3/25/2020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2425195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2057DE-DD36-45FC-9B96-14AFE268D445}" type="datetimeFigureOut">
              <a:rPr lang="en-US" smtClean="0"/>
              <a:t>3/25/2020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493933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2057DE-DD36-45FC-9B96-14AFE268D445}" type="datetimeFigureOut">
              <a:rPr lang="en-US" smtClean="0"/>
              <a:t>3/25/2020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C4BFC-3F33-4255-902E-180C9E65C0DD}" type="slidenum">
              <a:rPr lang="en-US" smtClean="0"/>
              <a:t>‹#›</a:t>
            </a:fld>
            <a:endParaRPr lang="en-US"/>
          </a:p>
        </p:txBody>
      </p:sp>
    </p:spTree>
    <p:extLst>
      <p:ext uri="{BB962C8B-B14F-4D97-AF65-F5344CB8AC3E}">
        <p14:creationId xmlns:p14="http://schemas.microsoft.com/office/powerpoint/2010/main" val="2352709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2057DE-DD36-45FC-9B96-14AFE268D445}" type="datetimeFigureOut">
              <a:rPr lang="en-US" smtClean="0"/>
              <a:t>3/25/2020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1C4BFC-3F33-4255-902E-180C9E65C0DD}" type="slidenum">
              <a:rPr lang="en-US" smtClean="0"/>
              <a:t>‹#›</a:t>
            </a:fld>
            <a:endParaRPr lang="en-US"/>
          </a:p>
        </p:txBody>
      </p:sp>
    </p:spTree>
    <p:extLst>
      <p:ext uri="{BB962C8B-B14F-4D97-AF65-F5344CB8AC3E}">
        <p14:creationId xmlns:p14="http://schemas.microsoft.com/office/powerpoint/2010/main" val="838705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Thinking and language </a:t>
            </a:r>
            <a:endParaRPr lang="en-US" dirty="0"/>
          </a:p>
        </p:txBody>
      </p:sp>
      <p:sp>
        <p:nvSpPr>
          <p:cNvPr id="3" name="Subtitle 2"/>
          <p:cNvSpPr>
            <a:spLocks noGrp="1"/>
          </p:cNvSpPr>
          <p:nvPr>
            <p:ph type="subTitle" idx="1"/>
          </p:nvPr>
        </p:nvSpPr>
        <p:spPr/>
        <p:txBody>
          <a:bodyPr/>
          <a:lstStyle/>
          <a:p>
            <a:r>
              <a:rPr lang="en-US" dirty="0" smtClean="0"/>
              <a:t>Lecture 4 </a:t>
            </a:r>
            <a:endParaRPr lang="en-US" dirty="0"/>
          </a:p>
        </p:txBody>
      </p:sp>
    </p:spTree>
    <p:extLst>
      <p:ext uri="{BB962C8B-B14F-4D97-AF65-F5344CB8AC3E}">
        <p14:creationId xmlns:p14="http://schemas.microsoft.com/office/powerpoint/2010/main" val="2896819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685800"/>
            <a:ext cx="7924800" cy="544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530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itchFamily="18" charset="0"/>
                <a:cs typeface="Times New Roman" pitchFamily="18" charset="0"/>
              </a:rPr>
              <a:t>Concept</a:t>
            </a:r>
            <a:r>
              <a:rPr lang="en-US" dirty="0"/>
              <a:t> </a:t>
            </a:r>
          </a:p>
        </p:txBody>
      </p:sp>
      <p:sp>
        <p:nvSpPr>
          <p:cNvPr id="3" name="Content Placeholder 2"/>
          <p:cNvSpPr>
            <a:spLocks noGrp="1"/>
          </p:cNvSpPr>
          <p:nvPr>
            <p:ph idx="1"/>
          </p:nvPr>
        </p:nvSpPr>
        <p:spPr/>
        <p:txBody>
          <a:bodyPr>
            <a:normAutofit/>
          </a:bodyPr>
          <a:lstStyle/>
          <a:p>
            <a:pPr marL="0" indent="0">
              <a:buNone/>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mental grouping of similar objects, events, ideas, or people. There are a variety of chairs but their common features define the concept of a chair. </a:t>
            </a:r>
            <a:endParaRPr lang="en-US" dirty="0" smtClean="0">
              <a:latin typeface="Times New Roman" pitchFamily="18" charset="0"/>
              <a:cs typeface="Times New Roman" pitchFamily="18" charset="0"/>
            </a:endParaRPr>
          </a:p>
        </p:txBody>
      </p:sp>
      <p:pic>
        <p:nvPicPr>
          <p:cNvPr id="5122" name="Picture 2" descr="C:\Users\Hafiz computers bwp\Pictures\Screenshots\Screenshot (28).png"/>
          <p:cNvPicPr>
            <a:picLocks noChangeAspect="1" noChangeArrowheads="1"/>
          </p:cNvPicPr>
          <p:nvPr/>
        </p:nvPicPr>
        <p:blipFill rotWithShape="1">
          <a:blip r:embed="rId2">
            <a:extLst>
              <a:ext uri="{28A0092B-C50C-407E-A947-70E740481C1C}">
                <a14:useLocalDpi xmlns:a14="http://schemas.microsoft.com/office/drawing/2010/main" val="0"/>
              </a:ext>
            </a:extLst>
          </a:blip>
          <a:srcRect l="33330" t="37717" r="12577" b="24371"/>
          <a:stretch/>
        </p:blipFill>
        <p:spPr bwMode="auto">
          <a:xfrm>
            <a:off x="1752600" y="3733800"/>
            <a:ext cx="55626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2680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Times New Roman" pitchFamily="18" charset="0"/>
                <a:cs typeface="Times New Roman" pitchFamily="18" charset="0"/>
              </a:rPr>
              <a:t>Development of Concepts </a:t>
            </a:r>
            <a:br>
              <a:rPr lang="en-US" b="1" dirty="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lstStyle/>
          <a:p>
            <a:r>
              <a:rPr lang="en-US" dirty="0">
                <a:latin typeface="Times New Roman" pitchFamily="18" charset="0"/>
                <a:cs typeface="Times New Roman" pitchFamily="18" charset="0"/>
              </a:rPr>
              <a:t>We form some concepts with definitions. For example, a triangle has three sides. Mostly, we form concepts with mental images or typical examples (</a:t>
            </a:r>
            <a:r>
              <a:rPr lang="en-US" b="1" dirty="0">
                <a:latin typeface="Times New Roman" pitchFamily="18" charset="0"/>
                <a:cs typeface="Times New Roman" pitchFamily="18" charset="0"/>
              </a:rPr>
              <a:t>prototypes</a:t>
            </a:r>
            <a:r>
              <a:rPr lang="en-US" dirty="0">
                <a:latin typeface="Times New Roman" pitchFamily="18" charset="0"/>
                <a:cs typeface="Times New Roman" pitchFamily="18" charset="0"/>
              </a:rPr>
              <a:t>). For example, a robin is a prototype of a bird, but a penguin is not. </a:t>
            </a: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043" t="54129" r="9639"/>
          <a:stretch/>
        </p:blipFill>
        <p:spPr bwMode="auto">
          <a:xfrm>
            <a:off x="1586345" y="4191000"/>
            <a:ext cx="5777345" cy="238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4160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Algorithm</a:t>
            </a:r>
            <a:endParaRPr lang="en-US" dirty="0"/>
          </a:p>
        </p:txBody>
      </p:sp>
      <p:sp>
        <p:nvSpPr>
          <p:cNvPr id="3" name="Content Placeholder 2"/>
          <p:cNvSpPr>
            <a:spLocks noGrp="1"/>
          </p:cNvSpPr>
          <p:nvPr>
            <p:ph idx="1"/>
          </p:nvPr>
        </p:nvSpPr>
        <p:spPr/>
        <p:txBody>
          <a:bodyPr/>
          <a:lstStyle/>
          <a:p>
            <a:r>
              <a:rPr lang="en-US" b="1" dirty="0"/>
              <a:t>Algorithmic thinking</a:t>
            </a:r>
            <a:r>
              <a:rPr lang="en-US" dirty="0"/>
              <a:t> is a way of getting to a solution through the clear definition of the steps </a:t>
            </a:r>
            <a:r>
              <a:rPr lang="en-US" dirty="0" smtClean="0"/>
              <a:t>needed </a:t>
            </a:r>
            <a:r>
              <a:rPr lang="en-US" dirty="0"/>
              <a:t>– nothing happens by magic</a:t>
            </a:r>
            <a:r>
              <a:rPr lang="en-US" dirty="0" smtClean="0"/>
              <a:t>.</a:t>
            </a:r>
          </a:p>
          <a:p>
            <a:r>
              <a:rPr lang="en-US" dirty="0" smtClean="0"/>
              <a:t>This is very </a:t>
            </a:r>
            <a:r>
              <a:rPr lang="en-US" dirty="0"/>
              <a:t>time consuming, exhaust all possibilities before arriving at a solution. Computers use algorithms.</a:t>
            </a:r>
          </a:p>
        </p:txBody>
      </p:sp>
    </p:spTree>
    <p:extLst>
      <p:ext uri="{BB962C8B-B14F-4D97-AF65-F5344CB8AC3E}">
        <p14:creationId xmlns:p14="http://schemas.microsoft.com/office/powerpoint/2010/main" val="1700435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Heuristics</a:t>
            </a:r>
            <a:endParaRPr lang="en-US" b="1" dirty="0"/>
          </a:p>
        </p:txBody>
      </p:sp>
      <p:sp>
        <p:nvSpPr>
          <p:cNvPr id="3" name="Content Placeholder 2"/>
          <p:cNvSpPr>
            <a:spLocks noGrp="1"/>
          </p:cNvSpPr>
          <p:nvPr>
            <p:ph idx="1"/>
          </p:nvPr>
        </p:nvSpPr>
        <p:spPr/>
        <p:txBody>
          <a:bodyPr/>
          <a:lstStyle/>
          <a:p>
            <a:r>
              <a:rPr lang="en-US" dirty="0"/>
              <a:t>Heuristics are simple, thinking strategies that allow us to make judgments and solve problems efficiently. Heuristics are less time consuming, but more error-prone than algorithms</a:t>
            </a:r>
            <a:r>
              <a:rPr lang="en-US" dirty="0" smtClean="0"/>
              <a:t>.</a:t>
            </a:r>
          </a:p>
          <a:p>
            <a:endParaRPr lang="en-US" dirty="0"/>
          </a:p>
        </p:txBody>
      </p:sp>
    </p:spTree>
    <p:extLst>
      <p:ext uri="{BB962C8B-B14F-4D97-AF65-F5344CB8AC3E}">
        <p14:creationId xmlns:p14="http://schemas.microsoft.com/office/powerpoint/2010/main" val="211896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Insight</a:t>
            </a:r>
          </a:p>
        </p:txBody>
      </p:sp>
      <p:sp>
        <p:nvSpPr>
          <p:cNvPr id="3" name="Content Placeholder 2"/>
          <p:cNvSpPr>
            <a:spLocks noGrp="1"/>
          </p:cNvSpPr>
          <p:nvPr>
            <p:ph idx="1"/>
          </p:nvPr>
        </p:nvSpPr>
        <p:spPr/>
        <p:txBody>
          <a:bodyPr/>
          <a:lstStyle/>
          <a:p>
            <a:r>
              <a:rPr lang="en-US" dirty="0"/>
              <a:t>Insight involves a sudden novel realization of a solution to a problem. Humans and animals have insight.</a:t>
            </a:r>
          </a:p>
        </p:txBody>
      </p:sp>
    </p:spTree>
    <p:extLst>
      <p:ext uri="{BB962C8B-B14F-4D97-AF65-F5344CB8AC3E}">
        <p14:creationId xmlns:p14="http://schemas.microsoft.com/office/powerpoint/2010/main" val="32842195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Fixation</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r>
              <a:rPr lang="en-US" dirty="0"/>
              <a:t>An inability to see a problem from a fresh perspective. This </a:t>
            </a:r>
            <a:r>
              <a:rPr lang="en-US" dirty="0" smtClean="0"/>
              <a:t>slow down </a:t>
            </a:r>
            <a:r>
              <a:rPr lang="en-US" dirty="0"/>
              <a:t>problem solving. Two examples of fixation are mental set and functional </a:t>
            </a:r>
            <a:r>
              <a:rPr lang="en-US" dirty="0" smtClean="0"/>
              <a:t>fixedness.</a:t>
            </a:r>
          </a:p>
          <a:p>
            <a:r>
              <a:rPr lang="en-US" b="1" dirty="0" smtClean="0"/>
              <a:t>Mental set: </a:t>
            </a:r>
            <a:r>
              <a:rPr lang="en-US" dirty="0" smtClean="0"/>
              <a:t>tendency </a:t>
            </a:r>
            <a:r>
              <a:rPr lang="en-US" dirty="0"/>
              <a:t>to approach a problem in a particular way </a:t>
            </a:r>
            <a:r>
              <a:rPr lang="en-US" dirty="0" smtClean="0"/>
              <a:t>especially </a:t>
            </a:r>
            <a:r>
              <a:rPr lang="en-US" dirty="0"/>
              <a:t>a way that has been successful in the past but may or may not be helpful in solving a new </a:t>
            </a:r>
            <a:r>
              <a:rPr lang="en-US" dirty="0" smtClean="0"/>
              <a:t>problem.</a:t>
            </a:r>
          </a:p>
          <a:p>
            <a:r>
              <a:rPr lang="en-US" b="1" dirty="0"/>
              <a:t>functional </a:t>
            </a:r>
            <a:r>
              <a:rPr lang="en-US" b="1" dirty="0" smtClean="0"/>
              <a:t>fixedness </a:t>
            </a:r>
            <a:r>
              <a:rPr lang="en-US" dirty="0"/>
              <a:t>: A tendency to think only of the familiar functions of an object. </a:t>
            </a:r>
          </a:p>
        </p:txBody>
      </p:sp>
    </p:spTree>
    <p:extLst>
      <p:ext uri="{BB962C8B-B14F-4D97-AF65-F5344CB8AC3E}">
        <p14:creationId xmlns:p14="http://schemas.microsoft.com/office/powerpoint/2010/main" val="745787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Overconfidence </a:t>
            </a:r>
          </a:p>
        </p:txBody>
      </p:sp>
      <p:sp>
        <p:nvSpPr>
          <p:cNvPr id="3" name="Content Placeholder 2"/>
          <p:cNvSpPr>
            <a:spLocks noGrp="1"/>
          </p:cNvSpPr>
          <p:nvPr>
            <p:ph idx="1"/>
          </p:nvPr>
        </p:nvSpPr>
        <p:spPr/>
        <p:txBody>
          <a:bodyPr/>
          <a:lstStyle/>
          <a:p>
            <a:r>
              <a:rPr lang="en-US" dirty="0"/>
              <a:t>Overconfidence is a tendency to overestimate the accuracy of our beliefs and judgments. </a:t>
            </a:r>
            <a:endParaRPr lang="en-US" dirty="0" smtClean="0"/>
          </a:p>
          <a:p>
            <a:endParaRPr lang="en-US" dirty="0"/>
          </a:p>
        </p:txBody>
      </p:sp>
    </p:spTree>
    <p:extLst>
      <p:ext uri="{BB962C8B-B14F-4D97-AF65-F5344CB8AC3E}">
        <p14:creationId xmlns:p14="http://schemas.microsoft.com/office/powerpoint/2010/main" val="13302824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Exaggerated Fear </a:t>
            </a:r>
          </a:p>
        </p:txBody>
      </p:sp>
      <p:sp>
        <p:nvSpPr>
          <p:cNvPr id="3" name="Content Placeholder 2"/>
          <p:cNvSpPr>
            <a:spLocks noGrp="1"/>
          </p:cNvSpPr>
          <p:nvPr>
            <p:ph idx="1"/>
          </p:nvPr>
        </p:nvSpPr>
        <p:spPr/>
        <p:txBody>
          <a:bodyPr/>
          <a:lstStyle/>
          <a:p>
            <a:r>
              <a:rPr lang="en-US" dirty="0"/>
              <a:t>The opposite of  having overconfidence is  having an exaggerated fear about what may happen. Such fears may be unfounded. </a:t>
            </a:r>
            <a:endParaRPr lang="en-US" dirty="0" smtClean="0"/>
          </a:p>
          <a:p>
            <a:r>
              <a:rPr lang="en-US" b="1" dirty="0" smtClean="0"/>
              <a:t>Example: </a:t>
            </a:r>
            <a:r>
              <a:rPr lang="en-US" dirty="0" smtClean="0"/>
              <a:t>The </a:t>
            </a:r>
            <a:r>
              <a:rPr lang="en-US" dirty="0"/>
              <a:t>9/11 attacks led to a decline in air travel due to fear.  Yet, dying in automobile accidents is far more probable than dying in an airplane crash. </a:t>
            </a:r>
          </a:p>
        </p:txBody>
      </p:sp>
    </p:spTree>
    <p:extLst>
      <p:ext uri="{BB962C8B-B14F-4D97-AF65-F5344CB8AC3E}">
        <p14:creationId xmlns:p14="http://schemas.microsoft.com/office/powerpoint/2010/main" val="804993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Language</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Language, our spoken, written, or gestured work, is the way we communicate meaning to ourselves and others. </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124200"/>
            <a:ext cx="48006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9596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structure </a:t>
            </a: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b="1" dirty="0" smtClean="0">
                <a:latin typeface="Times New Roman" pitchFamily="18" charset="0"/>
                <a:cs typeface="Times New Roman" pitchFamily="18" charset="0"/>
              </a:rPr>
              <a:t>Phonemes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phonema</a:t>
            </a:r>
            <a:r>
              <a:rPr lang="en-US" dirty="0" smtClean="0">
                <a:latin typeface="Times New Roman" pitchFamily="18" charset="0"/>
                <a:cs typeface="Times New Roman" pitchFamily="18" charset="0"/>
              </a:rPr>
              <a:t> [Greek]: a sound uttered) The smallest distinct sound unit in a spoken language. For example: </a:t>
            </a:r>
          </a:p>
          <a:p>
            <a:pPr marL="0" indent="0" algn="ctr">
              <a:buNone/>
            </a:pPr>
            <a:r>
              <a:rPr lang="en-US" dirty="0" smtClean="0">
                <a:latin typeface="Times New Roman" pitchFamily="18" charset="0"/>
                <a:cs typeface="Times New Roman" pitchFamily="18" charset="0"/>
              </a:rPr>
              <a:t> bat, has three phonemes b · a · t </a:t>
            </a:r>
          </a:p>
          <a:p>
            <a:pPr marL="0" indent="0" algn="ctr">
              <a:buNone/>
            </a:pPr>
            <a:r>
              <a:rPr lang="en-US" dirty="0" smtClean="0">
                <a:latin typeface="Times New Roman" pitchFamily="18" charset="0"/>
                <a:cs typeface="Times New Roman" pitchFamily="18" charset="0"/>
              </a:rPr>
              <a:t>chat, has three phonemes </a:t>
            </a:r>
            <a:r>
              <a:rPr lang="en-US" dirty="0" err="1" smtClean="0">
                <a:latin typeface="Times New Roman" pitchFamily="18" charset="0"/>
                <a:cs typeface="Times New Roman" pitchFamily="18" charset="0"/>
              </a:rPr>
              <a:t>ch</a:t>
            </a:r>
            <a:r>
              <a:rPr lang="en-US" dirty="0" smtClean="0">
                <a:latin typeface="Times New Roman" pitchFamily="18" charset="0"/>
                <a:cs typeface="Times New Roman" pitchFamily="18" charset="0"/>
              </a:rPr>
              <a:t> · a · t</a:t>
            </a:r>
          </a:p>
          <a:p>
            <a:pPr marL="0" indent="0" algn="just">
              <a:buNone/>
            </a:pPr>
            <a:r>
              <a:rPr lang="en-US" b="1" dirty="0" smtClean="0">
                <a:latin typeface="Times New Roman" pitchFamily="18" charset="0"/>
                <a:cs typeface="Times New Roman" pitchFamily="18" charset="0"/>
              </a:rPr>
              <a:t>Morpheme: </a:t>
            </a:r>
            <a:r>
              <a:rPr lang="en-US" dirty="0" smtClean="0">
                <a:latin typeface="Times New Roman" pitchFamily="18" charset="0"/>
                <a:cs typeface="Times New Roman" pitchFamily="18" charset="0"/>
              </a:rPr>
              <a:t>The smallest unit that carries a meaning. It may be a word or part of a word. For example: </a:t>
            </a:r>
          </a:p>
          <a:p>
            <a:pPr marL="0" indent="0" algn="ctr">
              <a:buNone/>
            </a:pPr>
            <a:r>
              <a:rPr lang="en-US" dirty="0" smtClean="0">
                <a:latin typeface="Times New Roman" pitchFamily="18" charset="0"/>
                <a:cs typeface="Times New Roman" pitchFamily="18" charset="0"/>
              </a:rPr>
              <a:t>Pumpkin = pump . kin </a:t>
            </a:r>
          </a:p>
          <a:p>
            <a:pPr marL="0" indent="0" algn="ctr">
              <a:buNone/>
            </a:pPr>
            <a:r>
              <a:rPr lang="en-US" dirty="0" smtClean="0">
                <a:latin typeface="Times New Roman" pitchFamily="18" charset="0"/>
                <a:cs typeface="Times New Roman" pitchFamily="18" charset="0"/>
              </a:rPr>
              <a:t>Unforgettable = un · for · get · table </a:t>
            </a:r>
          </a:p>
        </p:txBody>
      </p:sp>
    </p:spTree>
    <p:extLst>
      <p:ext uri="{BB962C8B-B14F-4D97-AF65-F5344CB8AC3E}">
        <p14:creationId xmlns:p14="http://schemas.microsoft.com/office/powerpoint/2010/main" val="570729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b="1" dirty="0" smtClean="0"/>
              <a:t>Semantics </a:t>
            </a:r>
          </a:p>
          <a:p>
            <a:pPr marL="0" indent="0">
              <a:buNone/>
            </a:pPr>
            <a:r>
              <a:rPr lang="en-US" dirty="0" smtClean="0"/>
              <a:t>Semantics is the set of rules by which we derive meaning from morphemes, words, and sentences. For example: </a:t>
            </a:r>
          </a:p>
          <a:p>
            <a:pPr marL="0" indent="0">
              <a:buNone/>
            </a:pPr>
            <a:r>
              <a:rPr lang="en-US" dirty="0" smtClean="0"/>
              <a:t>Semantic rule tells us that adding –</a:t>
            </a:r>
            <a:r>
              <a:rPr lang="en-US" dirty="0" err="1" smtClean="0"/>
              <a:t>ed</a:t>
            </a:r>
            <a:r>
              <a:rPr lang="en-US" dirty="0" smtClean="0"/>
              <a:t> to the word laugh means that it happened in the </a:t>
            </a:r>
            <a:r>
              <a:rPr lang="en-US" dirty="0" smtClean="0"/>
              <a:t>past or </a:t>
            </a:r>
            <a:r>
              <a:rPr lang="en-US" dirty="0" smtClean="0"/>
              <a:t>A </a:t>
            </a:r>
            <a:r>
              <a:rPr lang="en-US" dirty="0"/>
              <a:t>child could be called a child, kid, boy, girl, son, daughter.</a:t>
            </a:r>
            <a:r>
              <a:rPr lang="en-US" dirty="0" smtClean="0"/>
              <a:t> </a:t>
            </a:r>
            <a:endParaRPr lang="en-US" dirty="0" smtClean="0"/>
          </a:p>
          <a:p>
            <a:pPr marL="0" indent="0">
              <a:buNone/>
            </a:pPr>
            <a:r>
              <a:rPr lang="en-US" b="1" dirty="0" smtClean="0"/>
              <a:t>Syntax </a:t>
            </a:r>
          </a:p>
          <a:p>
            <a:pPr marL="0" indent="0">
              <a:buNone/>
            </a:pPr>
            <a:r>
              <a:rPr lang="en-US" dirty="0" smtClean="0"/>
              <a:t>Syntax consists of the rules for combining words into grammatically sensible sentences.</a:t>
            </a:r>
            <a:endParaRPr lang="en-US" dirty="0"/>
          </a:p>
        </p:txBody>
      </p:sp>
    </p:spTree>
    <p:extLst>
      <p:ext uri="{BB962C8B-B14F-4D97-AF65-F5344CB8AC3E}">
        <p14:creationId xmlns:p14="http://schemas.microsoft.com/office/powerpoint/2010/main" val="433928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do we learn language? </a:t>
            </a:r>
            <a:endParaRPr lang="en-US" dirty="0"/>
          </a:p>
        </p:txBody>
      </p:sp>
      <p:sp>
        <p:nvSpPr>
          <p:cNvPr id="3" name="Content Placeholder 2"/>
          <p:cNvSpPr>
            <a:spLocks noGrp="1"/>
          </p:cNvSpPr>
          <p:nvPr>
            <p:ph idx="1"/>
          </p:nvPr>
        </p:nvSpPr>
        <p:spPr/>
        <p:txBody>
          <a:bodyPr>
            <a:normAutofit lnSpcReduction="10000"/>
          </a:bodyPr>
          <a:lstStyle/>
          <a:p>
            <a:r>
              <a:rPr lang="en-US" b="1" dirty="0" smtClean="0"/>
              <a:t>Babbling Stage</a:t>
            </a:r>
            <a:r>
              <a:rPr lang="en-US" dirty="0" smtClean="0"/>
              <a:t>: Beginning at 4 months, the infant spontaneously utters various sounds, like ah-goo. Babbling is not imitation of adult speech. </a:t>
            </a:r>
          </a:p>
          <a:p>
            <a:r>
              <a:rPr lang="en-US" b="1" dirty="0" smtClean="0"/>
              <a:t>One-Word Stage</a:t>
            </a:r>
            <a:r>
              <a:rPr lang="en-US" dirty="0" smtClean="0"/>
              <a:t>: Beginning at or around his first birthday, a child starts to speak one word at a time and is able to make family members understand him. The word doggy may mean look at the dog out there. </a:t>
            </a:r>
            <a:endParaRPr lang="en-US" dirty="0"/>
          </a:p>
        </p:txBody>
      </p:sp>
    </p:spTree>
    <p:extLst>
      <p:ext uri="{BB962C8B-B14F-4D97-AF65-F5344CB8AC3E}">
        <p14:creationId xmlns:p14="http://schemas.microsoft.com/office/powerpoint/2010/main" val="1497485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b="1" dirty="0" smtClean="0">
                <a:latin typeface="Times New Roman" pitchFamily="18" charset="0"/>
                <a:cs typeface="Times New Roman" pitchFamily="18" charset="0"/>
              </a:rPr>
              <a:t>Two-Word Stage: </a:t>
            </a:r>
            <a:r>
              <a:rPr lang="en-US" dirty="0" smtClean="0">
                <a:latin typeface="Times New Roman" pitchFamily="18" charset="0"/>
                <a:cs typeface="Times New Roman" pitchFamily="18" charset="0"/>
              </a:rPr>
              <a:t>Before the 2nd year a child starts to speak in two-word sentences. This form of speech is called </a:t>
            </a:r>
            <a:r>
              <a:rPr lang="en-US" b="1" dirty="0" smtClean="0">
                <a:latin typeface="Times New Roman" pitchFamily="18" charset="0"/>
                <a:cs typeface="Times New Roman" pitchFamily="18" charset="0"/>
              </a:rPr>
              <a:t>telegraphic speech </a:t>
            </a:r>
            <a:r>
              <a:rPr lang="en-US" dirty="0" smtClean="0">
                <a:latin typeface="Times New Roman" pitchFamily="18" charset="0"/>
                <a:cs typeface="Times New Roman" pitchFamily="18" charset="0"/>
              </a:rPr>
              <a:t>because the child speaks like a telegram: “Go car,” means I would like to go for a ride in the car. </a:t>
            </a:r>
          </a:p>
          <a:p>
            <a:r>
              <a:rPr lang="en-US" b="1" dirty="0" smtClean="0">
                <a:latin typeface="Times New Roman" pitchFamily="18" charset="0"/>
                <a:cs typeface="Times New Roman" pitchFamily="18" charset="0"/>
              </a:rPr>
              <a:t>Longer phrases: </a:t>
            </a:r>
            <a:r>
              <a:rPr lang="en-US" dirty="0" smtClean="0">
                <a:latin typeface="Times New Roman" pitchFamily="18" charset="0"/>
                <a:cs typeface="Times New Roman" pitchFamily="18" charset="0"/>
              </a:rPr>
              <a:t>After telegraphic speech, children begin uttering longer phrases (Mommy get ball) with syntactical sense, and by early elementary school they are employing humor. </a:t>
            </a:r>
          </a:p>
        </p:txBody>
      </p:sp>
    </p:spTree>
    <p:extLst>
      <p:ext uri="{BB962C8B-B14F-4D97-AF65-F5344CB8AC3E}">
        <p14:creationId xmlns:p14="http://schemas.microsoft.com/office/powerpoint/2010/main" val="2801202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Thinking </a:t>
            </a:r>
            <a:endParaRPr lang="en-US" b="1" dirty="0"/>
          </a:p>
        </p:txBody>
      </p:sp>
      <p:sp>
        <p:nvSpPr>
          <p:cNvPr id="3" name="Content Placeholder 2"/>
          <p:cNvSpPr>
            <a:spLocks noGrp="1"/>
          </p:cNvSpPr>
          <p:nvPr>
            <p:ph idx="1"/>
          </p:nvPr>
        </p:nvSpPr>
        <p:spPr/>
        <p:txBody>
          <a:bodyPr/>
          <a:lstStyle/>
          <a:p>
            <a:r>
              <a:rPr lang="en-US" dirty="0" smtClean="0"/>
              <a:t>Thinking is a mental </a:t>
            </a:r>
            <a:r>
              <a:rPr lang="en-US" dirty="0"/>
              <a:t>activity associated with processing, understanding, and communicating </a:t>
            </a:r>
            <a:r>
              <a:rPr lang="en-US" dirty="0" smtClean="0"/>
              <a:t>information.</a:t>
            </a:r>
          </a:p>
          <a:p>
            <a:r>
              <a:rPr lang="en-US" dirty="0" smtClean="0"/>
              <a:t> </a:t>
            </a:r>
            <a:endParaRPr lang="en-US" dirty="0"/>
          </a:p>
        </p:txBody>
      </p:sp>
    </p:spTree>
    <p:extLst>
      <p:ext uri="{BB962C8B-B14F-4D97-AF65-F5344CB8AC3E}">
        <p14:creationId xmlns:p14="http://schemas.microsoft.com/office/powerpoint/2010/main" val="2071232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Language &amp; Thinking</a:t>
            </a:r>
            <a:endParaRPr lang="en-US" dirty="0"/>
          </a:p>
        </p:txBody>
      </p:sp>
      <p:sp>
        <p:nvSpPr>
          <p:cNvPr id="3" name="Content Placeholder 2"/>
          <p:cNvSpPr>
            <a:spLocks noGrp="1"/>
          </p:cNvSpPr>
          <p:nvPr>
            <p:ph idx="1"/>
          </p:nvPr>
        </p:nvSpPr>
        <p:spPr/>
        <p:txBody>
          <a:bodyPr/>
          <a:lstStyle/>
          <a:p>
            <a:r>
              <a:rPr lang="en-US" dirty="0"/>
              <a:t>Language and </a:t>
            </a:r>
            <a:r>
              <a:rPr lang="en-US" dirty="0" smtClean="0"/>
              <a:t>thinking complicatedly intertwine</a:t>
            </a:r>
          </a:p>
          <a:p>
            <a:r>
              <a:rPr lang="en-US" dirty="0"/>
              <a:t>When a language provides words for objects or events, we can think about these objects more clearly and remember them. It is easier to think about two colors with two different names (A) than colors with the same name (B</a:t>
            </a:r>
            <a:r>
              <a:rPr lang="en-US" dirty="0" smtClean="0"/>
              <a:t>).</a:t>
            </a:r>
          </a:p>
          <a:p>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8" t="54099" r="-228" b="8550"/>
          <a:stretch/>
        </p:blipFill>
        <p:spPr bwMode="auto">
          <a:xfrm>
            <a:off x="2133600" y="5257800"/>
            <a:ext cx="5105400" cy="1323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6838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Thinking in Images </a:t>
            </a:r>
            <a:br>
              <a:rPr lang="en-US" dirty="0"/>
            </a:br>
            <a:endParaRPr lang="en-US" dirty="0"/>
          </a:p>
        </p:txBody>
      </p:sp>
      <p:sp>
        <p:nvSpPr>
          <p:cNvPr id="3" name="Content Placeholder 2"/>
          <p:cNvSpPr>
            <a:spLocks noGrp="1"/>
          </p:cNvSpPr>
          <p:nvPr>
            <p:ph idx="1"/>
          </p:nvPr>
        </p:nvSpPr>
        <p:spPr/>
        <p:txBody>
          <a:bodyPr/>
          <a:lstStyle/>
          <a:p>
            <a:r>
              <a:rPr lang="en-US" dirty="0" smtClean="0"/>
              <a:t>To </a:t>
            </a:r>
            <a:r>
              <a:rPr lang="en-US" dirty="0"/>
              <a:t>a large extent thinking is language-based. When alone, we may talk to ourselves. However, we also think in images.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810000"/>
            <a:ext cx="49530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0991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TotalTime>
  <Words>770</Words>
  <Application>Microsoft Office PowerPoint</Application>
  <PresentationFormat>On-screen Show (4:3)</PresentationFormat>
  <Paragraphs>49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Thinking and language </vt:lpstr>
      <vt:lpstr>Language </vt:lpstr>
      <vt:lpstr>Language structure </vt:lpstr>
      <vt:lpstr>PowerPoint Presentation</vt:lpstr>
      <vt:lpstr>When do we learn language? </vt:lpstr>
      <vt:lpstr>PowerPoint Presentation</vt:lpstr>
      <vt:lpstr>Thinking </vt:lpstr>
      <vt:lpstr>Language &amp; Thinking</vt:lpstr>
      <vt:lpstr>Thinking in Images  </vt:lpstr>
      <vt:lpstr>PowerPoint Presentation</vt:lpstr>
      <vt:lpstr>Concept </vt:lpstr>
      <vt:lpstr>Development of Concepts  </vt:lpstr>
      <vt:lpstr>Algorithm</vt:lpstr>
      <vt:lpstr>Heuristics</vt:lpstr>
      <vt:lpstr>Insight</vt:lpstr>
      <vt:lpstr>Fixation </vt:lpstr>
      <vt:lpstr>Overconfidence </vt:lpstr>
      <vt:lpstr>Exaggerated Fear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Thinking and language</dc:title>
  <dc:creator>Windows User</dc:creator>
  <cp:lastModifiedBy>Windows User</cp:lastModifiedBy>
  <cp:revision>15</cp:revision>
  <dcterms:created xsi:type="dcterms:W3CDTF">2020-03-24T12:34:33Z</dcterms:created>
  <dcterms:modified xsi:type="dcterms:W3CDTF">2020-03-26T00:03:52Z</dcterms:modified>
</cp:coreProperties>
</file>